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34" r:id="rId1"/>
  </p:sldMasterIdLst>
  <p:sldIdLst>
    <p:sldId id="256" r:id="rId2"/>
    <p:sldId id="257" r:id="rId3"/>
    <p:sldId id="258" r:id="rId4"/>
    <p:sldId id="259" r:id="rId5"/>
    <p:sldId id="261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8"/>
    <p:restoredTop sz="94666"/>
  </p:normalViewPr>
  <p:slideViewPr>
    <p:cSldViewPr snapToGrid="0" snapToObjects="1">
      <p:cViewPr varScale="1">
        <p:scale>
          <a:sx n="108" d="100"/>
          <a:sy n="108" d="100"/>
        </p:scale>
        <p:origin x="40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ABE3A7BC-2064-444B-8862-02F63ED1B8F3}" type="datetimeFigureOut">
              <a:rPr lang="en-US" smtClean="0"/>
              <a:t>9/29/18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062D04AE-2779-A04D-AAD1-F3486B8005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0485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E3A7BC-2064-444B-8862-02F63ED1B8F3}" type="datetimeFigureOut">
              <a:rPr lang="en-US" smtClean="0"/>
              <a:t>9/29/18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D04AE-2779-A04D-AAD1-F3486B8005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2377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ABE3A7BC-2064-444B-8862-02F63ED1B8F3}" type="datetimeFigureOut">
              <a:rPr lang="en-US" smtClean="0"/>
              <a:t>9/29/18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062D04AE-2779-A04D-AAD1-F3486B8005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8730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ABE3A7BC-2064-444B-8862-02F63ED1B8F3}" type="datetimeFigureOut">
              <a:rPr lang="en-US" smtClean="0"/>
              <a:t>9/29/18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062D04AE-2779-A04D-AAD1-F3486B8005D1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167005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ABE3A7BC-2064-444B-8862-02F63ED1B8F3}" type="datetimeFigureOut">
              <a:rPr lang="en-US" smtClean="0"/>
              <a:t>9/29/18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062D04AE-2779-A04D-AAD1-F3486B8005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42477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E3A7BC-2064-444B-8862-02F63ED1B8F3}" type="datetimeFigureOut">
              <a:rPr lang="en-US" smtClean="0"/>
              <a:t>9/29/18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D04AE-2779-A04D-AAD1-F3486B8005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2748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E3A7BC-2064-444B-8862-02F63ED1B8F3}" type="datetimeFigureOut">
              <a:rPr lang="en-US" smtClean="0"/>
              <a:t>9/29/18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D04AE-2779-A04D-AAD1-F3486B8005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3567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E3A7BC-2064-444B-8862-02F63ED1B8F3}" type="datetimeFigureOut">
              <a:rPr lang="en-US" smtClean="0"/>
              <a:t>9/29/18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D04AE-2779-A04D-AAD1-F3486B8005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34936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ABE3A7BC-2064-444B-8862-02F63ED1B8F3}" type="datetimeFigureOut">
              <a:rPr lang="en-US" smtClean="0"/>
              <a:t>9/29/18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062D04AE-2779-A04D-AAD1-F3486B8005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4195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E3A7BC-2064-444B-8862-02F63ED1B8F3}" type="datetimeFigureOut">
              <a:rPr lang="en-US" smtClean="0"/>
              <a:t>9/29/18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D04AE-2779-A04D-AAD1-F3486B8005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448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ABE3A7BC-2064-444B-8862-02F63ED1B8F3}" type="datetimeFigureOut">
              <a:rPr lang="en-US" smtClean="0"/>
              <a:t>9/29/18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062D04AE-2779-A04D-AAD1-F3486B8005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3159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E3A7BC-2064-444B-8862-02F63ED1B8F3}" type="datetimeFigureOut">
              <a:rPr lang="en-US" smtClean="0"/>
              <a:t>9/29/18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D04AE-2779-A04D-AAD1-F3486B8005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7299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E3A7BC-2064-444B-8862-02F63ED1B8F3}" type="datetimeFigureOut">
              <a:rPr lang="en-US" smtClean="0"/>
              <a:t>9/29/18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D04AE-2779-A04D-AAD1-F3486B8005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8342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E3A7BC-2064-444B-8862-02F63ED1B8F3}" type="datetimeFigureOut">
              <a:rPr lang="en-US" smtClean="0"/>
              <a:t>9/29/18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D04AE-2779-A04D-AAD1-F3486B8005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9370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E3A7BC-2064-444B-8862-02F63ED1B8F3}" type="datetimeFigureOut">
              <a:rPr lang="en-US" smtClean="0"/>
              <a:t>9/29/18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D04AE-2779-A04D-AAD1-F3486B8005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7157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E3A7BC-2064-444B-8862-02F63ED1B8F3}" type="datetimeFigureOut">
              <a:rPr lang="en-US" smtClean="0"/>
              <a:t>9/29/18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D04AE-2779-A04D-AAD1-F3486B8005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03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E3A7BC-2064-444B-8862-02F63ED1B8F3}" type="datetimeFigureOut">
              <a:rPr lang="en-US" smtClean="0"/>
              <a:t>9/29/18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D04AE-2779-A04D-AAD1-F3486B8005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20747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E3A7BC-2064-444B-8862-02F63ED1B8F3}" type="datetimeFigureOut">
              <a:rPr lang="en-US" smtClean="0"/>
              <a:t>9/29/18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2D04AE-2779-A04D-AAD1-F3486B8005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2621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5" r:id="rId1"/>
    <p:sldLayoutId id="2147483836" r:id="rId2"/>
    <p:sldLayoutId id="2147483837" r:id="rId3"/>
    <p:sldLayoutId id="2147483838" r:id="rId4"/>
    <p:sldLayoutId id="2147483839" r:id="rId5"/>
    <p:sldLayoutId id="2147483840" r:id="rId6"/>
    <p:sldLayoutId id="2147483841" r:id="rId7"/>
    <p:sldLayoutId id="2147483842" r:id="rId8"/>
    <p:sldLayoutId id="2147483843" r:id="rId9"/>
    <p:sldLayoutId id="2147483844" r:id="rId10"/>
    <p:sldLayoutId id="2147483845" r:id="rId11"/>
    <p:sldLayoutId id="2147483846" r:id="rId12"/>
    <p:sldLayoutId id="2147483847" r:id="rId13"/>
    <p:sldLayoutId id="2147483848" r:id="rId14"/>
    <p:sldLayoutId id="2147483849" r:id="rId15"/>
    <p:sldLayoutId id="2147483850" r:id="rId16"/>
    <p:sldLayoutId id="2147483851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tiff"/><Relationship Id="rId4" Type="http://schemas.openxmlformats.org/officeDocument/2006/relationships/image" Target="../media/image5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75C53F-0CF1-3F4C-AD10-9A02C5B8657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P2P UBI </a:t>
            </a:r>
            <a:br>
              <a:rPr lang="en-US" dirty="0"/>
            </a:br>
            <a:r>
              <a:rPr lang="en-US" dirty="0"/>
              <a:t>for Car Sharing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B67A4B-1267-2C43-BA97-3D6CD0A72C9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/>
              <a:t>PLANET EXPRESS</a:t>
            </a:r>
          </a:p>
        </p:txBody>
      </p:sp>
    </p:spTree>
    <p:extLst>
      <p:ext uri="{BB962C8B-B14F-4D97-AF65-F5344CB8AC3E}">
        <p14:creationId xmlns:p14="http://schemas.microsoft.com/office/powerpoint/2010/main" val="12160688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2BB71-1BE4-1A40-8D56-769373A39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P2P UBI for Car Sharing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8375B3-19F0-7E42-B61C-CFF5F93056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197" y="3793252"/>
            <a:ext cx="1063195" cy="106319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84A3ED4-5BC3-B048-9911-5A28AF4434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794" y="5446069"/>
            <a:ext cx="1270000" cy="12700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6C03576-518C-F244-830B-2EB20673BFBE}"/>
              </a:ext>
            </a:extLst>
          </p:cNvPr>
          <p:cNvGrpSpPr/>
          <p:nvPr/>
        </p:nvGrpSpPr>
        <p:grpSpPr>
          <a:xfrm>
            <a:off x="731173" y="2265290"/>
            <a:ext cx="1388916" cy="892092"/>
            <a:chOff x="4207197" y="2555663"/>
            <a:chExt cx="1388916" cy="89209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B4ABE38-2B40-874D-91C4-73C85AA5E1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07197" y="2582658"/>
              <a:ext cx="865097" cy="865097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140FBEB-91A7-D247-AAC3-856E963FFAF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194608" y="2555663"/>
              <a:ext cx="401505" cy="749150"/>
            </a:xfrm>
            <a:prstGeom prst="rect">
              <a:avLst/>
            </a:prstGeom>
          </p:spPr>
        </p:pic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B1C17A0C-8C32-D44E-8A9C-938F6A9D2E58}"/>
              </a:ext>
            </a:extLst>
          </p:cNvPr>
          <p:cNvSpPr/>
          <p:nvPr/>
        </p:nvSpPr>
        <p:spPr>
          <a:xfrm>
            <a:off x="2747326" y="2225969"/>
            <a:ext cx="2311562" cy="8523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Bob has a car he never drives, &amp; parking’s expensive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3601F72-F06F-A546-98DC-2EE4289EB33E}"/>
              </a:ext>
            </a:extLst>
          </p:cNvPr>
          <p:cNvSpPr/>
          <p:nvPr/>
        </p:nvSpPr>
        <p:spPr>
          <a:xfrm>
            <a:off x="2747326" y="3901624"/>
            <a:ext cx="2311562" cy="8523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Molly needs a car for those errands when Uber just won’t do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DC09325-7EDF-1442-ACE2-DD81C6E7AA68}"/>
              </a:ext>
            </a:extLst>
          </p:cNvPr>
          <p:cNvSpPr/>
          <p:nvPr/>
        </p:nvSpPr>
        <p:spPr>
          <a:xfrm>
            <a:off x="2747326" y="5577279"/>
            <a:ext cx="2311562" cy="8523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Bob &amp; Molly need insurance coverage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69EC868-F5E2-CA4B-94FC-0A662202FE04}"/>
              </a:ext>
            </a:extLst>
          </p:cNvPr>
          <p:cNvSpPr/>
          <p:nvPr/>
        </p:nvSpPr>
        <p:spPr>
          <a:xfrm>
            <a:off x="6483585" y="2596374"/>
            <a:ext cx="4750472" cy="17298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P2P Car Sharing:</a:t>
            </a:r>
          </a:p>
          <a:p>
            <a:pPr algn="ctr"/>
            <a:endParaRPr lang="en-US" sz="1600" dirty="0"/>
          </a:p>
          <a:p>
            <a:pPr algn="ctr"/>
            <a:r>
              <a:rPr lang="en-US" sz="1600" dirty="0"/>
              <a:t>Open market place links car owners with drivers &amp; a smart contract executed via Factom’s blockchain facilitates the rental agreement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AE4D9AE-F8E0-684C-94AC-9D02C0CA83E5}"/>
              </a:ext>
            </a:extLst>
          </p:cNvPr>
          <p:cNvSpPr/>
          <p:nvPr/>
        </p:nvSpPr>
        <p:spPr>
          <a:xfrm>
            <a:off x="6483585" y="4706316"/>
            <a:ext cx="4750472" cy="17233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P2P Usage Based Insurance:</a:t>
            </a:r>
          </a:p>
          <a:p>
            <a:pPr algn="ctr"/>
            <a:endParaRPr lang="en-US" sz="1600" dirty="0"/>
          </a:p>
          <a:p>
            <a:pPr algn="ctr"/>
            <a:r>
              <a:rPr lang="en-US" sz="1600" dirty="0"/>
              <a:t>Drivers enter into group-funded risk pool &amp; smart contracts executed via Factom’s blockchain facilitate dynamic underwriting &amp; claims/subrogation</a:t>
            </a:r>
          </a:p>
        </p:txBody>
      </p:sp>
      <p:cxnSp>
        <p:nvCxnSpPr>
          <p:cNvPr id="15" name="Elbow Connector 14">
            <a:extLst>
              <a:ext uri="{FF2B5EF4-FFF2-40B4-BE49-F238E27FC236}">
                <a16:creationId xmlns:a16="http://schemas.microsoft.com/office/drawing/2014/main" id="{9AA7FC82-5E7D-8640-8638-B248A2BED430}"/>
              </a:ext>
            </a:extLst>
          </p:cNvPr>
          <p:cNvCxnSpPr>
            <a:stCxn id="9" idx="3"/>
            <a:endCxn id="12" idx="1"/>
          </p:cNvCxnSpPr>
          <p:nvPr/>
        </p:nvCxnSpPr>
        <p:spPr>
          <a:xfrm>
            <a:off x="5058888" y="2652141"/>
            <a:ext cx="1424697" cy="80914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A36EDFA3-CF58-4A46-B106-34E504C01538}"/>
              </a:ext>
            </a:extLst>
          </p:cNvPr>
          <p:cNvCxnSpPr>
            <a:stCxn id="10" idx="3"/>
            <a:endCxn id="12" idx="1"/>
          </p:cNvCxnSpPr>
          <p:nvPr/>
        </p:nvCxnSpPr>
        <p:spPr>
          <a:xfrm flipV="1">
            <a:off x="5058888" y="3461288"/>
            <a:ext cx="1424697" cy="86650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7E6E59E7-6C1F-8348-B59D-955CB47F6AA2}"/>
              </a:ext>
            </a:extLst>
          </p:cNvPr>
          <p:cNvCxnSpPr>
            <a:stCxn id="11" idx="3"/>
            <a:endCxn id="13" idx="1"/>
          </p:cNvCxnSpPr>
          <p:nvPr/>
        </p:nvCxnSpPr>
        <p:spPr>
          <a:xfrm flipV="1">
            <a:off x="5058888" y="5567970"/>
            <a:ext cx="1424697" cy="43548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43472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Oval 55">
            <a:extLst>
              <a:ext uri="{FF2B5EF4-FFF2-40B4-BE49-F238E27FC236}">
                <a16:creationId xmlns:a16="http://schemas.microsoft.com/office/drawing/2014/main" id="{C71DAF75-BF02-8641-975B-400130F4DA8E}"/>
              </a:ext>
            </a:extLst>
          </p:cNvPr>
          <p:cNvSpPr/>
          <p:nvPr/>
        </p:nvSpPr>
        <p:spPr>
          <a:xfrm>
            <a:off x="5194776" y="2250675"/>
            <a:ext cx="394861" cy="39486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A2BB71-1BE4-1A40-8D56-769373A395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</p:spPr>
        <p:txBody>
          <a:bodyPr/>
          <a:lstStyle/>
          <a:p>
            <a:r>
              <a:rPr lang="en-US" b="1" dirty="0"/>
              <a:t>Streamlined Auto Rental &amp; Insurance Coverage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8375B3-19F0-7E42-B61C-CFF5F93056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155" y="3870881"/>
            <a:ext cx="495988" cy="495988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6C03576-518C-F244-830B-2EB20673BFBE}"/>
              </a:ext>
            </a:extLst>
          </p:cNvPr>
          <p:cNvGrpSpPr/>
          <p:nvPr/>
        </p:nvGrpSpPr>
        <p:grpSpPr>
          <a:xfrm>
            <a:off x="155662" y="2437195"/>
            <a:ext cx="948649" cy="609311"/>
            <a:chOff x="4207197" y="2555663"/>
            <a:chExt cx="1388916" cy="89209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B4ABE38-2B40-874D-91C4-73C85AA5E1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07197" y="2582658"/>
              <a:ext cx="865097" cy="865097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140FBEB-91A7-D247-AAC3-856E963FFAF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94608" y="2555663"/>
              <a:ext cx="401505" cy="749150"/>
            </a:xfrm>
            <a:prstGeom prst="rect">
              <a:avLst/>
            </a:prstGeom>
          </p:spPr>
        </p:pic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A3554ADA-3A1B-244C-A820-11A1A370DBDD}"/>
              </a:ext>
            </a:extLst>
          </p:cNvPr>
          <p:cNvSpPr/>
          <p:nvPr/>
        </p:nvSpPr>
        <p:spPr>
          <a:xfrm>
            <a:off x="10997285" y="3715807"/>
            <a:ext cx="1096686" cy="7974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Receive Payout for Damages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8BB2A14-9DFA-C244-B413-247611731A43}"/>
              </a:ext>
            </a:extLst>
          </p:cNvPr>
          <p:cNvSpPr/>
          <p:nvPr/>
        </p:nvSpPr>
        <p:spPr>
          <a:xfrm>
            <a:off x="1151811" y="3831049"/>
            <a:ext cx="1096686" cy="5669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Provide Credentials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5FEC26C-F8BF-3841-B274-7A0EA04D40F2}"/>
              </a:ext>
            </a:extLst>
          </p:cNvPr>
          <p:cNvSpPr/>
          <p:nvPr/>
        </p:nvSpPr>
        <p:spPr>
          <a:xfrm>
            <a:off x="2382496" y="3831049"/>
            <a:ext cx="1096686" cy="5669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Search for </a:t>
            </a:r>
          </a:p>
          <a:p>
            <a:pPr algn="ctr"/>
            <a:r>
              <a:rPr lang="en-US" sz="1200" dirty="0"/>
              <a:t>Vehicle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9109DF9-71FB-DC49-B4CB-0B79BF944452}"/>
              </a:ext>
            </a:extLst>
          </p:cNvPr>
          <p:cNvSpPr/>
          <p:nvPr/>
        </p:nvSpPr>
        <p:spPr>
          <a:xfrm>
            <a:off x="3613180" y="3831049"/>
            <a:ext cx="1096686" cy="5669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Rent Vehicle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0DB8CD2-2B8D-1D45-B419-45713460838B}"/>
              </a:ext>
            </a:extLst>
          </p:cNvPr>
          <p:cNvSpPr/>
          <p:nvPr/>
        </p:nvSpPr>
        <p:spPr>
          <a:xfrm>
            <a:off x="4843864" y="3831049"/>
            <a:ext cx="1096686" cy="5669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Drive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6F7B271-A645-DB44-9E95-1EA1FE9E0175}"/>
              </a:ext>
            </a:extLst>
          </p:cNvPr>
          <p:cNvSpPr/>
          <p:nvPr/>
        </p:nvSpPr>
        <p:spPr>
          <a:xfrm>
            <a:off x="6074548" y="3831049"/>
            <a:ext cx="1096686" cy="5669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Return</a:t>
            </a:r>
          </a:p>
          <a:p>
            <a:pPr algn="ctr"/>
            <a:r>
              <a:rPr lang="en-US" sz="1200" dirty="0"/>
              <a:t>Vehicle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B12523D-78B9-E448-AA90-9BA91028084D}"/>
              </a:ext>
            </a:extLst>
          </p:cNvPr>
          <p:cNvSpPr/>
          <p:nvPr/>
        </p:nvSpPr>
        <p:spPr>
          <a:xfrm>
            <a:off x="10997285" y="2246857"/>
            <a:ext cx="1096686" cy="7974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Receive Payout for Damages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5F30629-6822-FF40-A0E8-E9722CB6FF93}"/>
              </a:ext>
            </a:extLst>
          </p:cNvPr>
          <p:cNvSpPr/>
          <p:nvPr/>
        </p:nvSpPr>
        <p:spPr>
          <a:xfrm>
            <a:off x="1151811" y="2362099"/>
            <a:ext cx="1096686" cy="5669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Provide Credentials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ED20CBF-8EF0-5F41-9A09-120490640657}"/>
              </a:ext>
            </a:extLst>
          </p:cNvPr>
          <p:cNvSpPr/>
          <p:nvPr/>
        </p:nvSpPr>
        <p:spPr>
          <a:xfrm>
            <a:off x="2382496" y="2362099"/>
            <a:ext cx="1096686" cy="5669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List </a:t>
            </a:r>
          </a:p>
          <a:p>
            <a:pPr algn="ctr"/>
            <a:r>
              <a:rPr lang="en-US" sz="1200" dirty="0"/>
              <a:t>Vehicle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8F08423-C817-1041-BFC9-456E11EEBE82}"/>
              </a:ext>
            </a:extLst>
          </p:cNvPr>
          <p:cNvSpPr/>
          <p:nvPr/>
        </p:nvSpPr>
        <p:spPr>
          <a:xfrm>
            <a:off x="3613180" y="2362099"/>
            <a:ext cx="1096686" cy="5669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Rent Vehicle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41DD16F-FA21-0A4A-A844-238950A36FB2}"/>
              </a:ext>
            </a:extLst>
          </p:cNvPr>
          <p:cNvSpPr/>
          <p:nvPr/>
        </p:nvSpPr>
        <p:spPr>
          <a:xfrm>
            <a:off x="6074548" y="2362099"/>
            <a:ext cx="1096686" cy="5669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Receive</a:t>
            </a:r>
          </a:p>
          <a:p>
            <a:pPr algn="ctr"/>
            <a:r>
              <a:rPr lang="en-US" sz="1200" dirty="0"/>
              <a:t>Vehicle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A2E0572-B179-334F-9A56-406FC4358BCE}"/>
              </a:ext>
            </a:extLst>
          </p:cNvPr>
          <p:cNvSpPr/>
          <p:nvPr/>
        </p:nvSpPr>
        <p:spPr>
          <a:xfrm>
            <a:off x="7317107" y="3074147"/>
            <a:ext cx="1096686" cy="5669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Crash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A596AF5-412A-BF4C-AF47-6B489519F1FC}"/>
              </a:ext>
            </a:extLst>
          </p:cNvPr>
          <p:cNvSpPr/>
          <p:nvPr/>
        </p:nvSpPr>
        <p:spPr>
          <a:xfrm>
            <a:off x="8547791" y="3074146"/>
            <a:ext cx="1096686" cy="5669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Claim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E1767FC-7CA9-7A46-A579-E135323D692C}"/>
              </a:ext>
            </a:extLst>
          </p:cNvPr>
          <p:cNvSpPr/>
          <p:nvPr/>
        </p:nvSpPr>
        <p:spPr>
          <a:xfrm>
            <a:off x="9778476" y="3074145"/>
            <a:ext cx="1096686" cy="5669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Verify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6539F26-897D-B945-942B-0BA522CF7AA5}"/>
              </a:ext>
            </a:extLst>
          </p:cNvPr>
          <p:cNvSpPr/>
          <p:nvPr/>
        </p:nvSpPr>
        <p:spPr>
          <a:xfrm>
            <a:off x="1151810" y="4572937"/>
            <a:ext cx="1096687" cy="20891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Planet Express ID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Private/ Public Key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Drivers License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Wallet Address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VIN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Title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F70EAAA-6733-8B45-B986-1B8089596834}"/>
              </a:ext>
            </a:extLst>
          </p:cNvPr>
          <p:cNvSpPr/>
          <p:nvPr/>
        </p:nvSpPr>
        <p:spPr>
          <a:xfrm>
            <a:off x="3613180" y="4572937"/>
            <a:ext cx="1096687" cy="20891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1" dirty="0"/>
              <a:t>SC1: Rental</a:t>
            </a:r>
          </a:p>
          <a:p>
            <a:pPr algn="ctr"/>
            <a:endParaRPr lang="en-US" sz="1200" b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Mileage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Duration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Return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6C4D965-2E8D-8F4A-8AF9-524167CE5117}"/>
              </a:ext>
            </a:extLst>
          </p:cNvPr>
          <p:cNvSpPr/>
          <p:nvPr/>
        </p:nvSpPr>
        <p:spPr>
          <a:xfrm>
            <a:off x="4843863" y="4572937"/>
            <a:ext cx="2327371" cy="20891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1" dirty="0"/>
              <a:t>SC2: Dynamic Underwriting</a:t>
            </a:r>
          </a:p>
          <a:p>
            <a:pPr algn="ctr"/>
            <a:endParaRPr lang="en-US" sz="1200" b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Mileage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Duration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Speed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Road Type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Return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BA6E8BB-1B13-B94F-860E-E21C8BAE30D5}"/>
              </a:ext>
            </a:extLst>
          </p:cNvPr>
          <p:cNvSpPr/>
          <p:nvPr/>
        </p:nvSpPr>
        <p:spPr>
          <a:xfrm>
            <a:off x="7317107" y="4572937"/>
            <a:ext cx="3558055" cy="20891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1" dirty="0"/>
              <a:t>SC3: Claims/Subrogation</a:t>
            </a:r>
          </a:p>
          <a:p>
            <a:pPr algn="ctr"/>
            <a:endParaRPr lang="en-US" sz="1200" b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Damage/Injury (speed, health records)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Credentials (PE ID, VIN, etc.)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Fault 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A066B816-1F98-ED4E-822F-A20E0A25D18F}"/>
              </a:ext>
            </a:extLst>
          </p:cNvPr>
          <p:cNvCxnSpPr>
            <a:stCxn id="29" idx="3"/>
            <a:endCxn id="30" idx="1"/>
          </p:cNvCxnSpPr>
          <p:nvPr/>
        </p:nvCxnSpPr>
        <p:spPr>
          <a:xfrm>
            <a:off x="2248497" y="2645563"/>
            <a:ext cx="13399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88D497DE-528E-1B4B-A37B-3AF094A7171C}"/>
              </a:ext>
            </a:extLst>
          </p:cNvPr>
          <p:cNvCxnSpPr>
            <a:stCxn id="30" idx="3"/>
            <a:endCxn id="31" idx="1"/>
          </p:cNvCxnSpPr>
          <p:nvPr/>
        </p:nvCxnSpPr>
        <p:spPr>
          <a:xfrm>
            <a:off x="3479182" y="2645563"/>
            <a:ext cx="13399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97E6851E-C6D1-2845-B7B6-4E966E12A0E2}"/>
              </a:ext>
            </a:extLst>
          </p:cNvPr>
          <p:cNvCxnSpPr>
            <a:stCxn id="31" idx="3"/>
            <a:endCxn id="33" idx="1"/>
          </p:cNvCxnSpPr>
          <p:nvPr/>
        </p:nvCxnSpPr>
        <p:spPr>
          <a:xfrm>
            <a:off x="4709866" y="2645563"/>
            <a:ext cx="136468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4A7DDB79-3167-2348-980D-BD296F3B06EE}"/>
              </a:ext>
            </a:extLst>
          </p:cNvPr>
          <p:cNvCxnSpPr>
            <a:stCxn id="19" idx="3"/>
            <a:endCxn id="20" idx="1"/>
          </p:cNvCxnSpPr>
          <p:nvPr/>
        </p:nvCxnSpPr>
        <p:spPr>
          <a:xfrm>
            <a:off x="2248497" y="4114513"/>
            <a:ext cx="13399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E615DEC5-00D5-BF44-8091-47883CF7257F}"/>
              </a:ext>
            </a:extLst>
          </p:cNvPr>
          <p:cNvCxnSpPr>
            <a:stCxn id="20" idx="3"/>
            <a:endCxn id="21" idx="1"/>
          </p:cNvCxnSpPr>
          <p:nvPr/>
        </p:nvCxnSpPr>
        <p:spPr>
          <a:xfrm>
            <a:off x="3479182" y="4114513"/>
            <a:ext cx="13399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FFCA6072-89A7-0F49-8C3C-DA63D76D6B99}"/>
              </a:ext>
            </a:extLst>
          </p:cNvPr>
          <p:cNvCxnSpPr>
            <a:stCxn id="21" idx="3"/>
            <a:endCxn id="22" idx="1"/>
          </p:cNvCxnSpPr>
          <p:nvPr/>
        </p:nvCxnSpPr>
        <p:spPr>
          <a:xfrm>
            <a:off x="4709866" y="4114513"/>
            <a:ext cx="13399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242EB226-289F-A14A-B2F8-197ABF0BF255}"/>
              </a:ext>
            </a:extLst>
          </p:cNvPr>
          <p:cNvCxnSpPr>
            <a:stCxn id="22" idx="3"/>
            <a:endCxn id="23" idx="1"/>
          </p:cNvCxnSpPr>
          <p:nvPr/>
        </p:nvCxnSpPr>
        <p:spPr>
          <a:xfrm>
            <a:off x="5940550" y="4114513"/>
            <a:ext cx="13399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Elbow Connector 54">
            <a:extLst>
              <a:ext uri="{FF2B5EF4-FFF2-40B4-BE49-F238E27FC236}">
                <a16:creationId xmlns:a16="http://schemas.microsoft.com/office/drawing/2014/main" id="{3D6A355B-C198-494E-B1AC-AD3EC3462BD2}"/>
              </a:ext>
            </a:extLst>
          </p:cNvPr>
          <p:cNvCxnSpPr>
            <a:stCxn id="22" idx="0"/>
            <a:endCxn id="34" idx="1"/>
          </p:cNvCxnSpPr>
          <p:nvPr/>
        </p:nvCxnSpPr>
        <p:spPr>
          <a:xfrm rot="5400000" flipH="1" flipV="1">
            <a:off x="6117938" y="2631880"/>
            <a:ext cx="473438" cy="192490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Elbow Connector 57">
            <a:extLst>
              <a:ext uri="{FF2B5EF4-FFF2-40B4-BE49-F238E27FC236}">
                <a16:creationId xmlns:a16="http://schemas.microsoft.com/office/drawing/2014/main" id="{0E056D34-B1ED-E846-AD89-3C09E8CEF7BB}"/>
              </a:ext>
            </a:extLst>
          </p:cNvPr>
          <p:cNvCxnSpPr>
            <a:stCxn id="56" idx="4"/>
            <a:endCxn id="34" idx="1"/>
          </p:cNvCxnSpPr>
          <p:nvPr/>
        </p:nvCxnSpPr>
        <p:spPr>
          <a:xfrm rot="16200000" flipH="1">
            <a:off x="5998620" y="2039123"/>
            <a:ext cx="712075" cy="192490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3F21E922-FC2E-CE42-8AAE-CAC2C2756F33}"/>
              </a:ext>
            </a:extLst>
          </p:cNvPr>
          <p:cNvCxnSpPr>
            <a:stCxn id="34" idx="3"/>
            <a:endCxn id="35" idx="1"/>
          </p:cNvCxnSpPr>
          <p:nvPr/>
        </p:nvCxnSpPr>
        <p:spPr>
          <a:xfrm flipV="1">
            <a:off x="8413793" y="3357610"/>
            <a:ext cx="13399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EFB466A4-5ABF-F046-A084-53AA534B86FB}"/>
              </a:ext>
            </a:extLst>
          </p:cNvPr>
          <p:cNvCxnSpPr>
            <a:stCxn id="35" idx="3"/>
            <a:endCxn id="36" idx="1"/>
          </p:cNvCxnSpPr>
          <p:nvPr/>
        </p:nvCxnSpPr>
        <p:spPr>
          <a:xfrm flipV="1">
            <a:off x="9644477" y="3357609"/>
            <a:ext cx="13399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Elbow Connector 63">
            <a:extLst>
              <a:ext uri="{FF2B5EF4-FFF2-40B4-BE49-F238E27FC236}">
                <a16:creationId xmlns:a16="http://schemas.microsoft.com/office/drawing/2014/main" id="{ED27DC03-67D4-7043-8086-25C86BBF1C47}"/>
              </a:ext>
            </a:extLst>
          </p:cNvPr>
          <p:cNvCxnSpPr>
            <a:stCxn id="36" idx="3"/>
            <a:endCxn id="28" idx="2"/>
          </p:cNvCxnSpPr>
          <p:nvPr/>
        </p:nvCxnSpPr>
        <p:spPr>
          <a:xfrm flipV="1">
            <a:off x="10875162" y="3044269"/>
            <a:ext cx="670466" cy="31334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Elbow Connector 65">
            <a:extLst>
              <a:ext uri="{FF2B5EF4-FFF2-40B4-BE49-F238E27FC236}">
                <a16:creationId xmlns:a16="http://schemas.microsoft.com/office/drawing/2014/main" id="{0186EB2C-7C44-854F-A922-9979BD367D64}"/>
              </a:ext>
            </a:extLst>
          </p:cNvPr>
          <p:cNvCxnSpPr>
            <a:stCxn id="36" idx="3"/>
            <a:endCxn id="18" idx="0"/>
          </p:cNvCxnSpPr>
          <p:nvPr/>
        </p:nvCxnSpPr>
        <p:spPr>
          <a:xfrm>
            <a:off x="10875162" y="3357609"/>
            <a:ext cx="670466" cy="35819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248119E7-A7FC-5A4D-BD00-45FF4FBA5409}"/>
              </a:ext>
            </a:extLst>
          </p:cNvPr>
          <p:cNvCxnSpPr>
            <a:stCxn id="37" idx="0"/>
            <a:endCxn id="19" idx="2"/>
          </p:cNvCxnSpPr>
          <p:nvPr/>
        </p:nvCxnSpPr>
        <p:spPr>
          <a:xfrm flipV="1">
            <a:off x="1700154" y="4397977"/>
            <a:ext cx="0" cy="1749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C596F8CD-C69E-8149-9DC8-568526040B32}"/>
              </a:ext>
            </a:extLst>
          </p:cNvPr>
          <p:cNvCxnSpPr>
            <a:stCxn id="38" idx="0"/>
            <a:endCxn id="21" idx="2"/>
          </p:cNvCxnSpPr>
          <p:nvPr/>
        </p:nvCxnSpPr>
        <p:spPr>
          <a:xfrm flipH="1" flipV="1">
            <a:off x="4161523" y="4397977"/>
            <a:ext cx="1" cy="1749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Elbow Connector 71">
            <a:extLst>
              <a:ext uri="{FF2B5EF4-FFF2-40B4-BE49-F238E27FC236}">
                <a16:creationId xmlns:a16="http://schemas.microsoft.com/office/drawing/2014/main" id="{D103DF78-EFEF-0747-A89E-0E0F3EEB58E2}"/>
              </a:ext>
            </a:extLst>
          </p:cNvPr>
          <p:cNvCxnSpPr>
            <a:stCxn id="22" idx="2"/>
            <a:endCxn id="39" idx="0"/>
          </p:cNvCxnSpPr>
          <p:nvPr/>
        </p:nvCxnSpPr>
        <p:spPr>
          <a:xfrm rot="16200000" flipH="1">
            <a:off x="5612398" y="4177786"/>
            <a:ext cx="174960" cy="615342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Elbow Connector 73">
            <a:extLst>
              <a:ext uri="{FF2B5EF4-FFF2-40B4-BE49-F238E27FC236}">
                <a16:creationId xmlns:a16="http://schemas.microsoft.com/office/drawing/2014/main" id="{5D81113A-39EC-9E46-ABA5-5BF20D1A9734}"/>
              </a:ext>
            </a:extLst>
          </p:cNvPr>
          <p:cNvCxnSpPr>
            <a:stCxn id="23" idx="2"/>
            <a:endCxn id="39" idx="0"/>
          </p:cNvCxnSpPr>
          <p:nvPr/>
        </p:nvCxnSpPr>
        <p:spPr>
          <a:xfrm rot="5400000">
            <a:off x="6227740" y="4177786"/>
            <a:ext cx="174960" cy="615342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Elbow Connector 75">
            <a:extLst>
              <a:ext uri="{FF2B5EF4-FFF2-40B4-BE49-F238E27FC236}">
                <a16:creationId xmlns:a16="http://schemas.microsoft.com/office/drawing/2014/main" id="{C470635D-778F-8C4A-A917-DC360230044F}"/>
              </a:ext>
            </a:extLst>
          </p:cNvPr>
          <p:cNvCxnSpPr>
            <a:stCxn id="34" idx="2"/>
            <a:endCxn id="40" idx="0"/>
          </p:cNvCxnSpPr>
          <p:nvPr/>
        </p:nvCxnSpPr>
        <p:spPr>
          <a:xfrm rot="16200000" flipH="1">
            <a:off x="8014861" y="3491663"/>
            <a:ext cx="931862" cy="1230685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Elbow Connector 77">
            <a:extLst>
              <a:ext uri="{FF2B5EF4-FFF2-40B4-BE49-F238E27FC236}">
                <a16:creationId xmlns:a16="http://schemas.microsoft.com/office/drawing/2014/main" id="{32A6C3BB-FEA4-E74A-A66A-4858415E0338}"/>
              </a:ext>
            </a:extLst>
          </p:cNvPr>
          <p:cNvCxnSpPr>
            <a:cxnSpLocks/>
            <a:stCxn id="36" idx="2"/>
            <a:endCxn id="40" idx="0"/>
          </p:cNvCxnSpPr>
          <p:nvPr/>
        </p:nvCxnSpPr>
        <p:spPr>
          <a:xfrm rot="5400000">
            <a:off x="9245545" y="3491663"/>
            <a:ext cx="931864" cy="1230684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88066F5C-EF06-6341-A0A6-303356698DE1}"/>
              </a:ext>
            </a:extLst>
          </p:cNvPr>
          <p:cNvCxnSpPr>
            <a:stCxn id="35" idx="2"/>
            <a:endCxn id="40" idx="0"/>
          </p:cNvCxnSpPr>
          <p:nvPr/>
        </p:nvCxnSpPr>
        <p:spPr>
          <a:xfrm>
            <a:off x="9096134" y="3641074"/>
            <a:ext cx="1" cy="9318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4521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2BB71-1BE4-1A40-8D56-769373A395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8441" y="764373"/>
            <a:ext cx="9787759" cy="1293028"/>
          </a:xfrm>
        </p:spPr>
        <p:txBody>
          <a:bodyPr>
            <a:normAutofit/>
          </a:bodyPr>
          <a:lstStyle/>
          <a:p>
            <a:r>
              <a:rPr lang="en-US" b="1" dirty="0"/>
              <a:t>SC2: Dynamic Underwriting FACILITATES USAGE BASED INSURANCE 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DB7C5D9-39D5-A14F-BEEC-1A03373164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632"/>
          <a:stretch/>
        </p:blipFill>
        <p:spPr>
          <a:xfrm>
            <a:off x="201881" y="2689264"/>
            <a:ext cx="5383001" cy="4067299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EDC0AA9C-325A-4748-ABEE-B16B060413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7007"/>
          <a:stretch/>
        </p:blipFill>
        <p:spPr>
          <a:xfrm>
            <a:off x="6175167" y="2690605"/>
            <a:ext cx="5830783" cy="406595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5901364-C55E-DE43-8E06-1EF581E5EE01}"/>
              </a:ext>
            </a:extLst>
          </p:cNvPr>
          <p:cNvSpPr/>
          <p:nvPr/>
        </p:nvSpPr>
        <p:spPr>
          <a:xfrm>
            <a:off x="10580914" y="2945081"/>
            <a:ext cx="1425036" cy="1900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C4968A13-2D49-4943-A7CF-E3CB20D94F71}"/>
              </a:ext>
            </a:extLst>
          </p:cNvPr>
          <p:cNvSpPr/>
          <p:nvPr/>
        </p:nvSpPr>
        <p:spPr>
          <a:xfrm>
            <a:off x="201881" y="2144502"/>
            <a:ext cx="5383001" cy="4929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Dynamic Underwriting Smart Contract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76DD2DD9-D63F-EE45-BAD8-33BE7170FE3D}"/>
              </a:ext>
            </a:extLst>
          </p:cNvPr>
          <p:cNvSpPr/>
          <p:nvPr/>
        </p:nvSpPr>
        <p:spPr>
          <a:xfrm>
            <a:off x="6175167" y="2136854"/>
            <a:ext cx="5830783" cy="4929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Example Dynamic Underwriting Rate Table</a:t>
            </a:r>
          </a:p>
        </p:txBody>
      </p:sp>
    </p:spTree>
    <p:extLst>
      <p:ext uri="{BB962C8B-B14F-4D97-AF65-F5344CB8AC3E}">
        <p14:creationId xmlns:p14="http://schemas.microsoft.com/office/powerpoint/2010/main" val="25623159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2BB71-1BE4-1A40-8D56-769373A395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</p:spPr>
        <p:txBody>
          <a:bodyPr/>
          <a:lstStyle/>
          <a:p>
            <a:r>
              <a:rPr lang="en-US" b="1" dirty="0"/>
              <a:t>Core Assets can be applied to multiple business lines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4D72BF1-8690-0C42-8DDE-23DC6819F1B9}"/>
              </a:ext>
            </a:extLst>
          </p:cNvPr>
          <p:cNvSpPr/>
          <p:nvPr/>
        </p:nvSpPr>
        <p:spPr>
          <a:xfrm>
            <a:off x="1579912" y="2404988"/>
            <a:ext cx="9191020" cy="830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In addition to tapping into the </a:t>
            </a:r>
            <a:r>
              <a:rPr lang="en-US" sz="24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$12.2B US Car Sharing Market </a:t>
            </a:r>
            <a:r>
              <a:rPr lang="en-US" sz="2400" b="1" dirty="0"/>
              <a:t>slated to grow to </a:t>
            </a:r>
            <a:r>
              <a:rPr lang="en-US" sz="24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$16.5B by 2024</a:t>
            </a:r>
            <a:r>
              <a:rPr lang="en-US" sz="2400" b="1" dirty="0"/>
              <a:t>, Planet Express will…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496BDF2-EF1C-7D4A-B81D-B0AC30096C1E}"/>
              </a:ext>
            </a:extLst>
          </p:cNvPr>
          <p:cNvSpPr/>
          <p:nvPr/>
        </p:nvSpPr>
        <p:spPr>
          <a:xfrm>
            <a:off x="614855" y="3751703"/>
            <a:ext cx="2311562" cy="23688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Redeploy</a:t>
            </a:r>
            <a:r>
              <a:rPr lang="en-US" sz="1600" dirty="0"/>
              <a:t> market place, user base &amp; risk data </a:t>
            </a:r>
            <a:r>
              <a:rPr lang="en-US" sz="1600" b="1" dirty="0"/>
              <a:t>across multiple insurance products </a:t>
            </a:r>
            <a:r>
              <a:rPr lang="en-US" sz="1600" dirty="0"/>
              <a:t>(e.g., home, life, micro, full auto policy, etc.)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6C7673-363C-D947-82EA-4660D821584D}"/>
              </a:ext>
            </a:extLst>
          </p:cNvPr>
          <p:cNvSpPr/>
          <p:nvPr/>
        </p:nvSpPr>
        <p:spPr>
          <a:xfrm>
            <a:off x="9424427" y="3751702"/>
            <a:ext cx="2311562" cy="23688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Partner with &amp; enable users to</a:t>
            </a:r>
            <a:r>
              <a:rPr lang="en-US" sz="1600" b="1" dirty="0"/>
              <a:t> resell risk &amp; personal data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7920277-8898-1D4F-8918-10BDA43A6C73}"/>
              </a:ext>
            </a:extLst>
          </p:cNvPr>
          <p:cNvSpPr/>
          <p:nvPr/>
        </p:nvSpPr>
        <p:spPr>
          <a:xfrm>
            <a:off x="5019641" y="3751701"/>
            <a:ext cx="2311562" cy="23688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Leverage actuarial loss model to </a:t>
            </a:r>
            <a:r>
              <a:rPr lang="en-US" sz="1600" b="1" dirty="0"/>
              <a:t>provide UBI products to centralized Car Sharing players</a:t>
            </a:r>
            <a:r>
              <a:rPr lang="en-US" sz="1600" dirty="0"/>
              <a:t> (e.g., Maven, Car2Go, etc.)</a:t>
            </a:r>
          </a:p>
        </p:txBody>
      </p:sp>
    </p:spTree>
    <p:extLst>
      <p:ext uri="{BB962C8B-B14F-4D97-AF65-F5344CB8AC3E}">
        <p14:creationId xmlns:p14="http://schemas.microsoft.com/office/powerpoint/2010/main" val="579232378"/>
      </p:ext>
    </p:extLst>
  </p:cSld>
  <p:clrMapOvr>
    <a:masterClrMapping/>
  </p:clrMapOvr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C4220D"/>
      </a:accent1>
      <a:accent2>
        <a:srgbClr val="EB7712"/>
      </a:accent2>
      <a:accent3>
        <a:srgbClr val="ECBD31"/>
      </a:accent3>
      <a:accent4>
        <a:srgbClr val="92CE4A"/>
      </a:accent4>
      <a:accent5>
        <a:srgbClr val="50CFB4"/>
      </a:accent5>
      <a:accent6>
        <a:srgbClr val="0D8EC5"/>
      </a:accent6>
      <a:hlink>
        <a:srgbClr val="EA5A0C"/>
      </a:hlink>
      <a:folHlink>
        <a:srgbClr val="F09D3A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FE1EB5C7-81A8-4CBA-AE6E-B3BF73DC389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{50600C9A-D9F4-D249-8717-067F74CA62DC}tf10001079</Template>
  <TotalTime>83</TotalTime>
  <Words>291</Words>
  <Application>Microsoft Macintosh PowerPoint</Application>
  <PresentationFormat>Widescreen</PresentationFormat>
  <Paragraphs>62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8" baseType="lpstr">
      <vt:lpstr>Arial</vt:lpstr>
      <vt:lpstr>Century Gothic</vt:lpstr>
      <vt:lpstr>Vapor Trail</vt:lpstr>
      <vt:lpstr>P2P UBI  for Car Sharing</vt:lpstr>
      <vt:lpstr>P2P UBI for Car Sharing</vt:lpstr>
      <vt:lpstr>Streamlined Auto Rental &amp; Insurance Coverage</vt:lpstr>
      <vt:lpstr>SC2: Dynamic Underwriting FACILITATES USAGE BASED INSURANCE </vt:lpstr>
      <vt:lpstr>Core Assets can be applied to multiple business lines</vt:lpstr>
    </vt:vector>
  </TitlesOfParts>
  <Company/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Sot Ros</dc:creator>
  <cp:lastModifiedBy>Sot Ros</cp:lastModifiedBy>
  <cp:revision>10</cp:revision>
  <dcterms:created xsi:type="dcterms:W3CDTF">2018-09-30T00:47:33Z</dcterms:created>
  <dcterms:modified xsi:type="dcterms:W3CDTF">2018-09-30T02:10:50Z</dcterms:modified>
</cp:coreProperties>
</file>